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42803064" cy="302757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Research question</a:t>
            </a:r>
          </a:p>
          <a:p>
            <a:r>
              <a:t>How do LRU and FIFO behave under the same capacity constraint? Compare replacement rules using a shared request trace, identical capacities and an empty starting state.</a:t>
            </a:r>
          </a:p>
          <a:p/>
          <a:p>
            <a:r>
              <a:t>Method: paired trace replay</a:t>
            </a:r>
          </a:p>
          <a:p>
            <a:r>
              <a:t>Generate 2,000 requests over 128 keys with seed 42 and weights proportional to 1 / (key + 1). Replay the identical sequence at capacities of 16, 32 and 64 entries.</a:t>
            </a:r>
          </a:p>
          <a:p/>
          <a:p>
            <a:r>
              <a:t>Controlled comparison</a:t>
            </a:r>
          </a:p>
          <a:p>
            <a:r>
              <a:t>A hit means the requested key is present before the current access. Rate equals the recorded hit count divided by 2,000; cold-start accesses remain in the denominator.</a:t>
            </a:r>
          </a:p>
          <a:p/>
          <a:p>
            <a:r>
              <a:t>Results on the synthetic trace</a:t>
            </a:r>
          </a:p>
          <a:p>
            <a:r>
              <a:t>LRU: 913, 1248, 1606 hits at capacities 16, 32, 64. FIFO: 811, 1144, 1524 hits under the same conditions. The plot uses these exact counts and a fixed denominator of 2,000.</a:t>
            </a:r>
          </a:p>
          <a:p/>
          <a:p>
            <a:r>
              <a:t>Interpretation &amp; limitations</a:t>
            </a:r>
          </a:p>
          <a:p>
            <a:r>
              <a:t>Pairing the workload and capacity makes the comparison inspectable. Preserve conditions beside the result figure and avoid converting a source-specific observation into a general scientific claim.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2803064" cy="3422904"/>
          </a:xfrm>
          <a:prstGeom prst="rect">
            <a:avLst/>
          </a:prstGeom>
          <a:solidFill>
            <a:srgbClr val="963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41248584" cy="15951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11264"/>
              </a:lnSpc>
              <a:spcBef>
                <a:spcPts val="0"/>
              </a:spcBef>
              <a:spcAft>
                <a:spcPts val="0"/>
              </a:spcAft>
              <a:buNone/>
              <a:defRPr sz="88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t>Comparing Cache Replacement Policies with Paired Synthetic Replay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326640"/>
            <a:ext cx="41248584" cy="68478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4096"/>
              </a:lnSpc>
              <a:spcBef>
                <a:spcPts val="0"/>
              </a:spcBef>
              <a:spcAft>
                <a:spcPts val="0"/>
              </a:spcAft>
              <a:buNone/>
              <a:defRPr sz="3200" b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t>SciPepper · Controlled synthetic demonstration · Seed 42 / 2,000 requests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4017264"/>
            <a:ext cx="20327112" cy="1141983"/>
          </a:xfrm>
          <a:prstGeom prst="rect">
            <a:avLst/>
          </a:prstGeom>
          <a:solidFill>
            <a:srgbClr val="963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4099560"/>
            <a:ext cx="19869912" cy="1004823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6400"/>
              </a:lnSpc>
              <a:spcBef>
                <a:spcPts val="0"/>
              </a:spcBef>
              <a:spcAft>
                <a:spcPts val="0"/>
              </a:spcAft>
              <a:buNone/>
              <a:defRPr sz="5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t>Research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5415280"/>
            <a:ext cx="19869912" cy="465734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5632"/>
              </a:lnSpc>
              <a:spcBef>
                <a:spcPts val="0"/>
              </a:spcBef>
              <a:spcAft>
                <a:spcPts val="1584"/>
              </a:spcAft>
              <a:buNone/>
              <a:defRPr sz="4400" b="0">
                <a:solidFill>
                  <a:srgbClr val="20252B"/>
                </a:solidFill>
                <a:latin typeface="Noto Sans CJK SC"/>
                <a:ea typeface="Noto Sans CJK SC"/>
                <a:cs typeface="Noto Sans CJK SC"/>
              </a:defRPr>
            </a:pPr>
            <a:r>
              <a:t>How do LRU and FIFO behave under the same capacity constraint?</a:t>
            </a:r>
            <a:br/>
            <a:r>
              <a:t>Compare replacement rules using a shared request trace, identical</a:t>
            </a:r>
            <a:br/>
            <a:r>
              <a:t>capacities and an empty starting state.</a:t>
            </a:r>
          </a:p>
          <a:p>
            <a:pPr algn="l" marL="0" marR="0" indent="0">
              <a:lnSpc>
                <a:spcPts val="5632"/>
              </a:lnSpc>
              <a:spcBef>
                <a:spcPts val="0"/>
              </a:spcBef>
              <a:spcAft>
                <a:spcPts val="0"/>
              </a:spcAft>
              <a:buNone/>
              <a:defRPr sz="4400" b="0">
                <a:solidFill>
                  <a:srgbClr val="20252B"/>
                </a:solidFill>
                <a:latin typeface="Noto Sans CJK SC"/>
                <a:ea typeface="Noto Sans CJK SC"/>
                <a:cs typeface="Noto Sans CJK SC"/>
              </a:defRPr>
            </a:pPr>
            <a:r>
              <a:t>The aim is a transparent, reproducible comparison. All values below</a:t>
            </a:r>
            <a:br/>
            <a:r>
              <a:t>come from synthetic replay; they are not measurements from a</a:t>
            </a:r>
            <a:br/>
            <a:r>
              <a:t>production system.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10552318"/>
            <a:ext cx="19869912" cy="4114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2432"/>
              </a:lnSpc>
              <a:spcBef>
                <a:spcPts val="0"/>
              </a:spcBef>
              <a:spcAft>
                <a:spcPts val="0"/>
              </a:spcAft>
              <a:buNone/>
              <a:defRPr sz="1900" b="0">
                <a:solidFill>
                  <a:srgbClr val="626A73"/>
                </a:solidFill>
                <a:latin typeface="Noto Sans CJK SC"/>
                <a:ea typeface="Noto Sans CJK SC"/>
                <a:cs typeface="Noto Sans CJK SC"/>
              </a:defRPr>
            </a:pPr>
            <a:r>
              <a:t>Source p. 1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11558158"/>
            <a:ext cx="20327112" cy="1141983"/>
          </a:xfrm>
          <a:prstGeom prst="rect">
            <a:avLst/>
          </a:prstGeom>
          <a:solidFill>
            <a:srgbClr val="963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11640454"/>
            <a:ext cx="19869912" cy="1004823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6400"/>
              </a:lnSpc>
              <a:spcBef>
                <a:spcPts val="0"/>
              </a:spcBef>
              <a:spcAft>
                <a:spcPts val="0"/>
              </a:spcAft>
              <a:buNone/>
              <a:defRPr sz="5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t>Method: paired trace replay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12956174"/>
            <a:ext cx="19869912" cy="4657344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5632"/>
              </a:lnSpc>
              <a:spcBef>
                <a:spcPts val="0"/>
              </a:spcBef>
              <a:spcAft>
                <a:spcPts val="1584"/>
              </a:spcAft>
              <a:buNone/>
              <a:defRPr sz="4400" b="0">
                <a:solidFill>
                  <a:srgbClr val="20252B"/>
                </a:solidFill>
                <a:latin typeface="Noto Sans CJK SC"/>
                <a:ea typeface="Noto Sans CJK SC"/>
                <a:cs typeface="Noto Sans CJK SC"/>
              </a:defRPr>
            </a:pPr>
            <a:r>
              <a:t>Generate 2,000 requests over 128 keys with seed 42 and weights</a:t>
            </a:r>
            <a:br/>
            <a:r>
              <a:t>proportional to 1 / (key + 1). Replay the identical sequence at capacities</a:t>
            </a:r>
            <a:br/>
            <a:r>
              <a:t>of 16, 32 and 64 entries.</a:t>
            </a:r>
          </a:p>
          <a:p>
            <a:pPr algn="l" marL="0" marR="0" indent="0">
              <a:lnSpc>
                <a:spcPts val="5632"/>
              </a:lnSpc>
              <a:spcBef>
                <a:spcPts val="0"/>
              </a:spcBef>
              <a:spcAft>
                <a:spcPts val="0"/>
              </a:spcAft>
              <a:buNone/>
              <a:defRPr sz="4400" b="0">
                <a:solidFill>
                  <a:srgbClr val="20252B"/>
                </a:solidFill>
                <a:latin typeface="Noto Sans CJK SC"/>
                <a:ea typeface="Noto Sans CJK SC"/>
                <a:cs typeface="Noto Sans CJK SC"/>
              </a:defRPr>
            </a:pPr>
            <a:r>
              <a:t>LRU updates recency after a hit; FIFO preserves insertion order. Both</a:t>
            </a:r>
            <a:br/>
            <a:r>
              <a:t>evict one entry before inserting into a full cache. Record hits; do not</a:t>
            </a:r>
            <a:br/>
            <a:r>
              <a:t>measure execution time.</a:t>
            </a:r>
          </a:p>
        </p:txBody>
      </p:sp>
      <p:pic>
        <p:nvPicPr>
          <p:cNvPr id="12" name="Picture 11" descr="asset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55" y="17887838"/>
            <a:ext cx="18595481" cy="50473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05840" y="23072344"/>
            <a:ext cx="19869912" cy="4114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2432"/>
              </a:lnSpc>
              <a:spcBef>
                <a:spcPts val="0"/>
              </a:spcBef>
              <a:spcAft>
                <a:spcPts val="0"/>
              </a:spcAft>
              <a:buNone/>
              <a:defRPr sz="1900" b="0">
                <a:solidFill>
                  <a:srgbClr val="626A73"/>
                </a:solidFill>
                <a:latin typeface="Noto Sans CJK SC"/>
                <a:ea typeface="Noto Sans CJK SC"/>
                <a:cs typeface="Noto Sans CJK SC"/>
              </a:defRPr>
            </a:pPr>
            <a:r>
              <a:t>Source p. 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698712" y="4017264"/>
            <a:ext cx="20327112" cy="1141983"/>
          </a:xfrm>
          <a:prstGeom prst="rect">
            <a:avLst/>
          </a:prstGeom>
          <a:solidFill>
            <a:srgbClr val="963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1927312" y="4099560"/>
            <a:ext cx="19869912" cy="1004823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6400"/>
              </a:lnSpc>
              <a:spcBef>
                <a:spcPts val="0"/>
              </a:spcBef>
              <a:spcAft>
                <a:spcPts val="0"/>
              </a:spcAft>
              <a:buNone/>
              <a:defRPr sz="5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t>Controlled comparison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927312" y="5415280"/>
            <a:ext cx="19869912" cy="5372607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5632"/>
              </a:lnSpc>
              <a:spcBef>
                <a:spcPts val="0"/>
              </a:spcBef>
              <a:spcAft>
                <a:spcPts val="1584"/>
              </a:spcAft>
              <a:buNone/>
              <a:defRPr sz="4400" b="0">
                <a:solidFill>
                  <a:srgbClr val="20252B"/>
                </a:solidFill>
                <a:latin typeface="Noto Sans CJK SC"/>
                <a:ea typeface="Noto Sans CJK SC"/>
                <a:cs typeface="Noto Sans CJK SC"/>
              </a:defRPr>
            </a:pPr>
            <a:r>
              <a:t>A hit means the requested key is present before the current access. Rate</a:t>
            </a:r>
            <a:br/>
            <a:r>
              <a:t>equals the recorded hit count divided by 2,000; cold-start accesses</a:t>
            </a:r>
            <a:br/>
            <a:r>
              <a:t>remain in the denominator.</a:t>
            </a:r>
          </a:p>
          <a:p>
            <a:pPr algn="l" marL="0" marR="0" indent="0">
              <a:lnSpc>
                <a:spcPts val="5632"/>
              </a:lnSpc>
              <a:spcBef>
                <a:spcPts val="0"/>
              </a:spcBef>
              <a:spcAft>
                <a:spcPts val="0"/>
              </a:spcAft>
              <a:buNone/>
              <a:defRPr sz="4400" b="0">
                <a:solidFill>
                  <a:srgbClr val="20252B"/>
                </a:solidFill>
                <a:latin typeface="Noto Sans CJK SC"/>
                <a:ea typeface="Noto Sans CJK SC"/>
                <a:cs typeface="Noto Sans CJK SC"/>
              </a:defRPr>
            </a:pPr>
            <a:r>
              <a:t>Hold request order, key universe, capacity and initial state constant. The</a:t>
            </a:r>
            <a:br/>
            <a:r>
              <a:t>replacement rule is the only changed condition. One generated</a:t>
            </a:r>
            <a:br/>
            <a:r>
              <a:t>workload is evaluated; repeated seeds and confidence intervals are</a:t>
            </a:r>
            <a:br/>
            <a:r>
              <a:t>outside this demonstration.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927312" y="11318472"/>
            <a:ext cx="19869912" cy="4114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2432"/>
              </a:lnSpc>
              <a:spcBef>
                <a:spcPts val="0"/>
              </a:spcBef>
              <a:spcAft>
                <a:spcPts val="0"/>
              </a:spcAft>
              <a:buNone/>
              <a:defRPr sz="1900" b="0">
                <a:solidFill>
                  <a:srgbClr val="626A73"/>
                </a:solidFill>
                <a:latin typeface="Noto Sans CJK SC"/>
                <a:ea typeface="Noto Sans CJK SC"/>
                <a:cs typeface="Noto Sans CJK SC"/>
              </a:defRPr>
            </a:pPr>
            <a:r>
              <a:t>Source p. 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698712" y="12324312"/>
            <a:ext cx="20327112" cy="1141983"/>
          </a:xfrm>
          <a:prstGeom prst="rect">
            <a:avLst/>
          </a:prstGeom>
          <a:solidFill>
            <a:srgbClr val="963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1927312" y="12406608"/>
            <a:ext cx="19869912" cy="1004823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6400"/>
              </a:lnSpc>
              <a:spcBef>
                <a:spcPts val="0"/>
              </a:spcBef>
              <a:spcAft>
                <a:spcPts val="0"/>
              </a:spcAft>
              <a:buNone/>
              <a:defRPr sz="5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t>Results on the synthetic trace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927312" y="13722328"/>
            <a:ext cx="19869912" cy="39420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5632"/>
              </a:lnSpc>
              <a:spcBef>
                <a:spcPts val="0"/>
              </a:spcBef>
              <a:spcAft>
                <a:spcPts val="1584"/>
              </a:spcAft>
              <a:buNone/>
              <a:defRPr sz="4400" b="0">
                <a:solidFill>
                  <a:srgbClr val="20252B"/>
                </a:solidFill>
                <a:latin typeface="Noto Sans CJK SC"/>
                <a:ea typeface="Noto Sans CJK SC"/>
                <a:cs typeface="Noto Sans CJK SC"/>
              </a:defRPr>
            </a:pPr>
            <a:r>
              <a:t>LRU: 913, 1248, 1606 hits at capacities 16, 32, 64. FIFO: 811, 1144, 1524</a:t>
            </a:r>
            <a:br/>
            <a:r>
              <a:t>hits under the same conditions. The plot uses these exact counts and a</a:t>
            </a:r>
            <a:br/>
            <a:r>
              <a:t>fixed denominator of 2,000.</a:t>
            </a:r>
          </a:p>
          <a:p>
            <a:pPr algn="l" marL="0" marR="0" indent="0">
              <a:lnSpc>
                <a:spcPts val="5632"/>
              </a:lnSpc>
              <a:spcBef>
                <a:spcPts val="0"/>
              </a:spcBef>
              <a:spcAft>
                <a:spcPts val="0"/>
              </a:spcAft>
              <a:buNone/>
              <a:defRPr sz="4400" b="0">
                <a:solidFill>
                  <a:srgbClr val="20252B"/>
                </a:solidFill>
                <a:latin typeface="Noto Sans CJK SC"/>
                <a:ea typeface="Noto Sans CJK SC"/>
                <a:cs typeface="Noto Sans CJK SC"/>
              </a:defRPr>
            </a:pPr>
            <a:r>
              <a:t>The rates describe one synthetic trace. No latency, throughput or</a:t>
            </a:r>
            <a:br/>
            <a:r>
              <a:t>statistical significance measurement was performed.</a:t>
            </a:r>
          </a:p>
        </p:txBody>
      </p:sp>
      <p:pic>
        <p:nvPicPr>
          <p:cNvPr id="21" name="Picture 20" descr="asset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5812" y="17938728"/>
            <a:ext cx="9992910" cy="499645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1927312" y="23072344"/>
            <a:ext cx="19869912" cy="4114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2432"/>
              </a:lnSpc>
              <a:spcBef>
                <a:spcPts val="0"/>
              </a:spcBef>
              <a:spcAft>
                <a:spcPts val="0"/>
              </a:spcAft>
              <a:buNone/>
              <a:defRPr sz="1900" b="0">
                <a:solidFill>
                  <a:srgbClr val="626A73"/>
                </a:solidFill>
                <a:latin typeface="Noto Sans CJK SC"/>
                <a:ea typeface="Noto Sans CJK SC"/>
                <a:cs typeface="Noto Sans CJK SC"/>
              </a:defRPr>
            </a:pPr>
            <a:r>
              <a:t>Source p. 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7240" y="24078184"/>
            <a:ext cx="41248584" cy="1141983"/>
          </a:xfrm>
          <a:prstGeom prst="rect">
            <a:avLst/>
          </a:prstGeom>
          <a:solidFill>
            <a:srgbClr val="963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24160480"/>
            <a:ext cx="40791384" cy="1004823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6400"/>
              </a:lnSpc>
              <a:spcBef>
                <a:spcPts val="0"/>
              </a:spcBef>
              <a:spcAft>
                <a:spcPts val="0"/>
              </a:spcAft>
              <a:buNone/>
              <a:defRPr sz="500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t>Interpretation &amp; limitations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" y="25476200"/>
            <a:ext cx="40791384" cy="3226816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5632"/>
              </a:lnSpc>
              <a:spcBef>
                <a:spcPts val="0"/>
              </a:spcBef>
              <a:spcAft>
                <a:spcPts val="1584"/>
              </a:spcAft>
              <a:buNone/>
              <a:defRPr sz="4400" b="0">
                <a:solidFill>
                  <a:srgbClr val="20252B"/>
                </a:solidFill>
                <a:latin typeface="Noto Sans CJK SC"/>
                <a:ea typeface="Noto Sans CJK SC"/>
                <a:cs typeface="Noto Sans CJK SC"/>
              </a:defRPr>
            </a:pPr>
            <a:r>
              <a:t>Pairing the workload and capacity makes the comparison inspectable. Preserve conditions beside the result figure and avoid converting a source-</a:t>
            </a:r>
            <a:br/>
            <a:r>
              <a:t>specific observation into a general scientific claim.</a:t>
            </a:r>
          </a:p>
          <a:p>
            <a:pPr algn="l" marL="0" marR="0" indent="0">
              <a:lnSpc>
                <a:spcPts val="5632"/>
              </a:lnSpc>
              <a:spcBef>
                <a:spcPts val="0"/>
              </a:spcBef>
              <a:spcAft>
                <a:spcPts val="0"/>
              </a:spcAft>
              <a:buNone/>
              <a:defRPr sz="4400" b="0">
                <a:solidFill>
                  <a:srgbClr val="20252B"/>
                </a:solidFill>
                <a:latin typeface="Noto Sans CJK SC"/>
                <a:ea typeface="Noto Sans CJK SC"/>
                <a:cs typeface="Noto Sans CJK SC"/>
              </a:defRPr>
            </a:pPr>
            <a:r>
              <a:t>One synthetic seed does not cover real access patterns, concurrency or retrieval cost. A stronger study would need multiple workloads, repeated</a:t>
            </a:r>
            <a:br/>
            <a:r>
              <a:t>trials and uncertainty analysis. This example verifies layout and provenance only.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" y="28721304"/>
            <a:ext cx="40791384" cy="4114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2432"/>
              </a:lnSpc>
              <a:spcBef>
                <a:spcPts val="0"/>
              </a:spcBef>
              <a:spcAft>
                <a:spcPts val="0"/>
              </a:spcAft>
              <a:buNone/>
              <a:defRPr sz="1900" b="0">
                <a:solidFill>
                  <a:srgbClr val="626A73"/>
                </a:solidFill>
                <a:latin typeface="Noto Sans CJK SC"/>
                <a:ea typeface="Noto Sans CJK SC"/>
                <a:cs typeface="Noto Sans CJK SC"/>
              </a:defRPr>
            </a:pPr>
            <a:r>
              <a:t>Source p. 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29544264"/>
            <a:ext cx="41248584" cy="502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 marL="0" marR="0" indent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rgbClr val="626A73"/>
                </a:solidFill>
                <a:latin typeface="Noto Sans CJK SC"/>
                <a:ea typeface="Noto Sans CJK SC"/>
                <a:cs typeface="Noto Sans CJK SC"/>
              </a:defRPr>
            </a:pPr>
            <a:r>
              <a:t>synthetic-cache-poster.pdf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